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08" y="-1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B38049-7AED-4D2F-A234-FF66FAE5938E}" type="datetimeFigureOut">
              <a:rPr lang="en-US" smtClean="0"/>
              <a:pPr/>
              <a:t>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DD0FD3-94AB-421A-9295-9A088C10934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8800" dirty="0" smtClean="0">
                <a:solidFill>
                  <a:schemeClr val="bg1"/>
                </a:solidFill>
                <a:latin typeface="Britannic Bold" pitchFamily="34" charset="0"/>
              </a:rPr>
              <a:t>Julius Caesar</a:t>
            </a:r>
            <a:endParaRPr lang="en-US" sz="8800" dirty="0">
              <a:solidFill>
                <a:schemeClr val="bg1"/>
              </a:solidFill>
              <a:latin typeface="Britannic Bold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solidFill>
                  <a:schemeClr val="bg1"/>
                </a:solidFill>
                <a:latin typeface="Britannic Bold" pitchFamily="34" charset="0"/>
              </a:rPr>
              <a:t>by William Shakespeare</a:t>
            </a:r>
            <a:endParaRPr lang="en-US" sz="5400" dirty="0">
              <a:solidFill>
                <a:schemeClr val="bg1"/>
              </a:solidFill>
              <a:latin typeface="Britannic Bold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4200"/>
                            </p:stCondLst>
                            <p:childTnLst>
                              <p:par>
                                <p:cTn id="11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ritannic Bold" pitchFamily="34" charset="0"/>
              </a:rPr>
              <a:t>Key Facts</a:t>
            </a:r>
            <a:endParaRPr lang="en-US" sz="8000" dirty="0">
              <a:solidFill>
                <a:schemeClr val="bg1"/>
              </a:solidFill>
              <a:latin typeface="Britannic Bold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05800" cy="5105400"/>
          </a:xfrm>
        </p:spPr>
        <p:txBody>
          <a:bodyPr>
            <a:no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cs typeface="Arial" pitchFamily="34" charset="0"/>
              </a:rPr>
              <a:t>Full title:  </a:t>
            </a:r>
            <a:r>
              <a:rPr lang="en-US" sz="3600" i="1" dirty="0" smtClean="0">
                <a:solidFill>
                  <a:schemeClr val="bg1"/>
                </a:solidFill>
                <a:cs typeface="Arial" pitchFamily="34" charset="0"/>
              </a:rPr>
              <a:t>The Tragedy of Julius Caesar</a:t>
            </a:r>
          </a:p>
          <a:p>
            <a:endParaRPr lang="en-US" sz="3600" i="1" dirty="0">
              <a:solidFill>
                <a:schemeClr val="bg1"/>
              </a:solidFill>
              <a:cs typeface="Arial" pitchFamily="34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cs typeface="Arial" pitchFamily="34" charset="0"/>
              </a:rPr>
              <a:t>Author:  William Shakespeare</a:t>
            </a:r>
          </a:p>
          <a:p>
            <a:endParaRPr lang="en-US" sz="3600" dirty="0">
              <a:solidFill>
                <a:schemeClr val="bg1"/>
              </a:solidFill>
              <a:cs typeface="Arial" pitchFamily="34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cs typeface="Arial" pitchFamily="34" charset="0"/>
              </a:rPr>
              <a:t>Type of work:  Play (drama)</a:t>
            </a:r>
          </a:p>
          <a:p>
            <a:endParaRPr lang="en-US" sz="3600" dirty="0">
              <a:solidFill>
                <a:schemeClr val="bg1"/>
              </a:solidFill>
              <a:cs typeface="Arial" pitchFamily="34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cs typeface="Arial" pitchFamily="34" charset="0"/>
              </a:rPr>
              <a:t>Genre:  Tragedy </a:t>
            </a:r>
            <a:endParaRPr lang="en-US" sz="3600" dirty="0">
              <a:solidFill>
                <a:schemeClr val="bg1"/>
              </a:solidFill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ritannic Bold" pitchFamily="34" charset="0"/>
              </a:rPr>
              <a:t>Key Facts </a:t>
            </a:r>
            <a:r>
              <a:rPr lang="en-US" sz="7200" dirty="0" err="1" smtClean="0">
                <a:solidFill>
                  <a:schemeClr val="bg1"/>
                </a:solidFill>
                <a:latin typeface="Britannic Bold" pitchFamily="34" charset="0"/>
              </a:rPr>
              <a:t>con’t</a:t>
            </a:r>
            <a:endParaRPr lang="en-US" sz="7200" dirty="0">
              <a:solidFill>
                <a:schemeClr val="bg1"/>
              </a:solidFill>
              <a:latin typeface="Britannic Bold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05800" cy="5029200"/>
          </a:xfrm>
        </p:spPr>
        <p:txBody>
          <a:bodyPr>
            <a:no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cs typeface="Arial" pitchFamily="34" charset="0"/>
              </a:rPr>
              <a:t>Setting (Time):  44 B.C.</a:t>
            </a:r>
          </a:p>
          <a:p>
            <a:endParaRPr lang="en-US" sz="4400" dirty="0">
              <a:solidFill>
                <a:schemeClr val="bg1"/>
              </a:solidFill>
              <a:cs typeface="Arial" pitchFamily="34" charset="0"/>
            </a:endParaRPr>
          </a:p>
          <a:p>
            <a:r>
              <a:rPr lang="en-US" sz="4400" dirty="0" smtClean="0">
                <a:solidFill>
                  <a:schemeClr val="bg1"/>
                </a:solidFill>
                <a:cs typeface="Arial" pitchFamily="34" charset="0"/>
              </a:rPr>
              <a:t>Setting (Place):  Rome</a:t>
            </a:r>
          </a:p>
          <a:p>
            <a:endParaRPr lang="en-US" sz="4400" dirty="0">
              <a:solidFill>
                <a:schemeClr val="bg1"/>
              </a:solidFill>
              <a:cs typeface="Arial" pitchFamily="34" charset="0"/>
            </a:endParaRPr>
          </a:p>
          <a:p>
            <a:r>
              <a:rPr lang="en-US" sz="4400" dirty="0" smtClean="0">
                <a:solidFill>
                  <a:schemeClr val="bg1"/>
                </a:solidFill>
                <a:cs typeface="Arial" pitchFamily="34" charset="0"/>
              </a:rPr>
              <a:t>Source Shakespeare used for </a:t>
            </a:r>
            <a:r>
              <a:rPr lang="en-US" sz="4400" i="1" dirty="0" smtClean="0">
                <a:solidFill>
                  <a:schemeClr val="bg1"/>
                </a:solidFill>
                <a:cs typeface="Arial" pitchFamily="34" charset="0"/>
              </a:rPr>
              <a:t>Julius Caesar</a:t>
            </a:r>
            <a:r>
              <a:rPr lang="en-US" sz="4400" dirty="0" smtClean="0">
                <a:solidFill>
                  <a:schemeClr val="bg1"/>
                </a:solidFill>
                <a:cs typeface="Arial" pitchFamily="34" charset="0"/>
              </a:rPr>
              <a:t>:  </a:t>
            </a:r>
            <a:r>
              <a:rPr lang="en-US" sz="4400" dirty="0" err="1" smtClean="0">
                <a:solidFill>
                  <a:schemeClr val="bg1"/>
                </a:solidFill>
                <a:cs typeface="Arial" pitchFamily="34" charset="0"/>
              </a:rPr>
              <a:t>Plutarch’s</a:t>
            </a:r>
            <a:r>
              <a:rPr lang="en-US" sz="4400" dirty="0" smtClean="0">
                <a:solidFill>
                  <a:schemeClr val="bg1"/>
                </a:solidFill>
                <a:cs typeface="Arial" pitchFamily="34" charset="0"/>
              </a:rPr>
              <a:t> </a:t>
            </a:r>
            <a:r>
              <a:rPr lang="en-US" sz="4400" i="1" dirty="0" smtClean="0">
                <a:solidFill>
                  <a:schemeClr val="bg1"/>
                </a:solidFill>
                <a:cs typeface="Arial" pitchFamily="34" charset="0"/>
              </a:rPr>
              <a:t>Lives</a:t>
            </a:r>
            <a:endParaRPr lang="en-US" sz="4400" i="1" dirty="0">
              <a:solidFill>
                <a:schemeClr val="bg1"/>
              </a:solidFill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ritannic Bold" pitchFamily="34" charset="0"/>
              </a:rPr>
              <a:t>Key Facts </a:t>
            </a:r>
            <a:r>
              <a:rPr lang="en-US" sz="7200" dirty="0" err="1" smtClean="0">
                <a:solidFill>
                  <a:schemeClr val="bg1"/>
                </a:solidFill>
                <a:latin typeface="Britannic Bold" pitchFamily="34" charset="0"/>
              </a:rPr>
              <a:t>con’t</a:t>
            </a:r>
            <a:endParaRPr lang="en-US" sz="8000" dirty="0">
              <a:solidFill>
                <a:schemeClr val="bg1"/>
              </a:solidFill>
              <a:latin typeface="Britannic Bold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05800" cy="5029200"/>
          </a:xfrm>
        </p:spPr>
        <p:txBody>
          <a:bodyPr>
            <a:noAutofit/>
          </a:bodyPr>
          <a:lstStyle/>
          <a:p>
            <a:r>
              <a:rPr lang="en-US" sz="5400" dirty="0" smtClean="0">
                <a:solidFill>
                  <a:schemeClr val="bg1"/>
                </a:solidFill>
              </a:rPr>
              <a:t>Play takes place over 6 days time</a:t>
            </a:r>
            <a:endParaRPr lang="en-US" sz="5400" dirty="0">
              <a:solidFill>
                <a:schemeClr val="bg1"/>
              </a:solidFill>
            </a:endParaRPr>
          </a:p>
          <a:p>
            <a:r>
              <a:rPr lang="en-US" sz="5400" dirty="0" smtClean="0">
                <a:solidFill>
                  <a:schemeClr val="bg1"/>
                </a:solidFill>
              </a:rPr>
              <a:t>Actual events, as recorded in history, take place over a span of 3 years.</a:t>
            </a:r>
            <a:endParaRPr lang="en-US" sz="5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ritannic Bold" pitchFamily="34" charset="0"/>
              </a:rPr>
              <a:t>Key Facts </a:t>
            </a:r>
            <a:r>
              <a:rPr lang="en-US" sz="7200" dirty="0" err="1" smtClean="0">
                <a:solidFill>
                  <a:schemeClr val="bg1"/>
                </a:solidFill>
                <a:latin typeface="Britannic Bold" pitchFamily="34" charset="0"/>
              </a:rPr>
              <a:t>con’t</a:t>
            </a:r>
            <a:endParaRPr lang="en-US" sz="7200" dirty="0">
              <a:solidFill>
                <a:schemeClr val="bg1"/>
              </a:solidFill>
              <a:latin typeface="Britannic Bold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05800" cy="5105400"/>
          </a:xfrm>
        </p:spPr>
        <p:txBody>
          <a:bodyPr>
            <a:normAutofit lnSpcReduction="10000"/>
          </a:bodyPr>
          <a:lstStyle/>
          <a:p>
            <a:r>
              <a:rPr lang="en-US" sz="4000" dirty="0" smtClean="0">
                <a:solidFill>
                  <a:schemeClr val="bg1"/>
                </a:solidFill>
              </a:rPr>
              <a:t>Protagonist – Brutus (no, not Caesar!)</a:t>
            </a:r>
          </a:p>
          <a:p>
            <a:pPr lvl="2"/>
            <a:r>
              <a:rPr lang="en-US" sz="3000" dirty="0" smtClean="0">
                <a:solidFill>
                  <a:schemeClr val="bg1"/>
                </a:solidFill>
              </a:rPr>
              <a:t>Play revolves around Brutus’s thoughts and actions</a:t>
            </a:r>
          </a:p>
          <a:p>
            <a:pPr lvl="2"/>
            <a:r>
              <a:rPr lang="en-US" sz="3000" dirty="0" smtClean="0">
                <a:solidFill>
                  <a:schemeClr val="bg1"/>
                </a:solidFill>
              </a:rPr>
              <a:t>We can always trust Brutus to have honest intentions.  He believes in doing what is best for the people of Rome, not himself.</a:t>
            </a:r>
          </a:p>
          <a:p>
            <a:pPr lvl="2"/>
            <a:r>
              <a:rPr lang="en-US" sz="3000" dirty="0" smtClean="0">
                <a:solidFill>
                  <a:schemeClr val="bg1"/>
                </a:solidFill>
              </a:rPr>
              <a:t>Brutus is guided by his love for Rome, even if it means turning against his friends.</a:t>
            </a:r>
          </a:p>
          <a:p>
            <a:pPr lvl="2"/>
            <a:r>
              <a:rPr lang="en-US" sz="3000" dirty="0" smtClean="0">
                <a:solidFill>
                  <a:schemeClr val="bg1"/>
                </a:solidFill>
              </a:rPr>
              <a:t>Tragic flaw – Error in judgment.  He trusts too much.</a:t>
            </a:r>
            <a:endParaRPr lang="en-US" sz="30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ritannic Bold" pitchFamily="34" charset="0"/>
              </a:rPr>
              <a:t>Key Facts </a:t>
            </a:r>
            <a:r>
              <a:rPr lang="en-US" sz="7200" dirty="0" err="1" smtClean="0">
                <a:solidFill>
                  <a:schemeClr val="bg1"/>
                </a:solidFill>
                <a:latin typeface="Britannic Bold" pitchFamily="34" charset="0"/>
              </a:rPr>
              <a:t>con’t</a:t>
            </a:r>
            <a:endParaRPr lang="en-US" sz="7200" dirty="0">
              <a:solidFill>
                <a:schemeClr val="bg1"/>
              </a:solidFill>
              <a:latin typeface="Britannic Bold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05800" cy="5029200"/>
          </a:xfrm>
        </p:spPr>
        <p:txBody>
          <a:bodyPr/>
          <a:lstStyle/>
          <a:p>
            <a:r>
              <a:rPr lang="en-US" sz="4000" dirty="0" smtClean="0">
                <a:solidFill>
                  <a:schemeClr val="bg1"/>
                </a:solidFill>
              </a:rPr>
              <a:t>Antagonist – Julius Caesar</a:t>
            </a:r>
          </a:p>
          <a:p>
            <a:pPr lvl="2"/>
            <a:r>
              <a:rPr lang="en-US" sz="3000" dirty="0" smtClean="0">
                <a:solidFill>
                  <a:schemeClr val="bg1"/>
                </a:solidFill>
              </a:rPr>
              <a:t>Not really a traditional antagonist</a:t>
            </a:r>
          </a:p>
          <a:p>
            <a:pPr lvl="2"/>
            <a:r>
              <a:rPr lang="en-US" sz="3000" dirty="0" smtClean="0">
                <a:solidFill>
                  <a:schemeClr val="bg1"/>
                </a:solidFill>
              </a:rPr>
              <a:t>He desires to rule Rome</a:t>
            </a:r>
          </a:p>
          <a:p>
            <a:pPr lvl="2"/>
            <a:r>
              <a:rPr lang="en-US" sz="3000" dirty="0" smtClean="0">
                <a:solidFill>
                  <a:schemeClr val="bg1"/>
                </a:solidFill>
              </a:rPr>
              <a:t>Brutus is antagonized by Caesar’s ambition</a:t>
            </a:r>
          </a:p>
          <a:p>
            <a:pPr lvl="2"/>
            <a:r>
              <a:rPr lang="en-US" sz="3000" dirty="0" smtClean="0">
                <a:solidFill>
                  <a:schemeClr val="bg1"/>
                </a:solidFill>
              </a:rPr>
              <a:t>Caesar thinks he is fit to rule because he is better than others</a:t>
            </a:r>
          </a:p>
          <a:p>
            <a:pPr lvl="2"/>
            <a:r>
              <a:rPr lang="en-US" sz="3000" dirty="0" smtClean="0">
                <a:solidFill>
                  <a:schemeClr val="bg1"/>
                </a:solidFill>
              </a:rPr>
              <a:t>Believes his power is justified by his personal potential for greatness</a:t>
            </a:r>
          </a:p>
          <a:p>
            <a:pPr lvl="2">
              <a:buNone/>
            </a:pPr>
            <a:endParaRPr lang="en-US" dirty="0" smtClean="0">
              <a:solidFill>
                <a:schemeClr val="bg1"/>
              </a:solidFill>
            </a:endParaRPr>
          </a:p>
          <a:p>
            <a:pPr lvl="2"/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ritannic Bold" pitchFamily="34" charset="0"/>
              </a:rPr>
              <a:t>Key Facts </a:t>
            </a:r>
            <a:r>
              <a:rPr lang="en-US" sz="8000" dirty="0" err="1" smtClean="0">
                <a:solidFill>
                  <a:schemeClr val="bg1"/>
                </a:solidFill>
                <a:latin typeface="Britannic Bold" pitchFamily="34" charset="0"/>
              </a:rPr>
              <a:t>con’t</a:t>
            </a:r>
            <a:endParaRPr lang="en-US" sz="8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 lnSpcReduction="10000"/>
          </a:bodyPr>
          <a:lstStyle/>
          <a:p>
            <a:r>
              <a:rPr lang="en-US" sz="4000" dirty="0" smtClean="0">
                <a:solidFill>
                  <a:schemeClr val="bg1"/>
                </a:solidFill>
              </a:rPr>
              <a:t>Antagonist – Antony</a:t>
            </a:r>
          </a:p>
          <a:p>
            <a:pPr lvl="2"/>
            <a:r>
              <a:rPr lang="en-US" sz="2800" dirty="0" smtClean="0">
                <a:solidFill>
                  <a:schemeClr val="bg1"/>
                </a:solidFill>
              </a:rPr>
              <a:t>Once Caesar is gone, Antony becomes the antagonist.</a:t>
            </a:r>
          </a:p>
          <a:p>
            <a:pPr lvl="2"/>
            <a:r>
              <a:rPr lang="en-US" sz="2800" dirty="0" smtClean="0">
                <a:solidFill>
                  <a:schemeClr val="bg1"/>
                </a:solidFill>
              </a:rPr>
              <a:t>Can be cold and calculating: He plots to have the people riot and kill the conspirators (even though others may </a:t>
            </a:r>
            <a:r>
              <a:rPr lang="en-US" sz="2800" smtClean="0">
                <a:solidFill>
                  <a:schemeClr val="bg1"/>
                </a:solidFill>
              </a:rPr>
              <a:t>get killed </a:t>
            </a:r>
            <a:r>
              <a:rPr lang="en-US" sz="2800" dirty="0" smtClean="0">
                <a:solidFill>
                  <a:schemeClr val="bg1"/>
                </a:solidFill>
              </a:rPr>
              <a:t>in the process)</a:t>
            </a:r>
          </a:p>
          <a:p>
            <a:pPr lvl="2"/>
            <a:r>
              <a:rPr lang="en-US" sz="2800" dirty="0" smtClean="0">
                <a:solidFill>
                  <a:schemeClr val="bg1"/>
                </a:solidFill>
              </a:rPr>
              <a:t>Unclear whether he is motivated by his grief for Caesar or by his own ambition.  Is he trying to take power?</a:t>
            </a:r>
          </a:p>
          <a:p>
            <a:pPr lvl="2"/>
            <a:r>
              <a:rPr lang="en-US" sz="2800" dirty="0" smtClean="0">
                <a:solidFill>
                  <a:schemeClr val="bg1"/>
                </a:solidFill>
              </a:rPr>
              <a:t>He makes the reader admire Brutus more because Brutus only killed for noble reasons</a:t>
            </a:r>
          </a:p>
          <a:p>
            <a:pPr lvl="2"/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ritannic Bold" pitchFamily="34" charset="0"/>
              </a:rPr>
              <a:t>Key Facts </a:t>
            </a:r>
            <a:r>
              <a:rPr lang="en-US" sz="7200" dirty="0" err="1" smtClean="0">
                <a:solidFill>
                  <a:schemeClr val="bg1"/>
                </a:solidFill>
                <a:latin typeface="Britannic Bold" pitchFamily="34" charset="0"/>
              </a:rPr>
              <a:t>con’t</a:t>
            </a:r>
            <a:endParaRPr lang="en-US" sz="7200" dirty="0">
              <a:solidFill>
                <a:schemeClr val="bg1"/>
              </a:solidFill>
              <a:latin typeface="Britannic Bold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58200" cy="51054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Written mainly in blank verse – unrhymed poetry written in iambic pentameter.</a:t>
            </a:r>
          </a:p>
          <a:p>
            <a:pPr lvl="2"/>
            <a:r>
              <a:rPr lang="en-US" sz="2600" dirty="0" smtClean="0">
                <a:solidFill>
                  <a:schemeClr val="bg1"/>
                </a:solidFill>
              </a:rPr>
              <a:t>Iambic – unaccented syllable followed by accented syllable</a:t>
            </a:r>
          </a:p>
          <a:p>
            <a:pPr lvl="2"/>
            <a:r>
              <a:rPr lang="en-US" sz="2600" dirty="0" smtClean="0">
                <a:solidFill>
                  <a:schemeClr val="bg1"/>
                </a:solidFill>
              </a:rPr>
              <a:t>Pentameter – 5 feet per line (10 beats)</a:t>
            </a:r>
          </a:p>
          <a:p>
            <a:pPr lvl="2"/>
            <a:r>
              <a:rPr lang="en-US" sz="2600" dirty="0" smtClean="0">
                <a:solidFill>
                  <a:schemeClr val="bg1"/>
                </a:solidFill>
              </a:rPr>
              <a:t>It is the preferred meter for English verse because it echoes the natural rhythms of spoken English</a:t>
            </a:r>
          </a:p>
          <a:p>
            <a:pPr lvl="2"/>
            <a:r>
              <a:rPr lang="en-US" sz="2600" dirty="0" smtClean="0">
                <a:solidFill>
                  <a:schemeClr val="bg1"/>
                </a:solidFill>
              </a:rPr>
              <a:t>Shakespeare uses blank verse to establish character rank.  </a:t>
            </a:r>
          </a:p>
          <a:p>
            <a:pPr lvl="2"/>
            <a:r>
              <a:rPr lang="en-US" sz="2600" dirty="0" smtClean="0">
                <a:solidFill>
                  <a:schemeClr val="bg1"/>
                </a:solidFill>
              </a:rPr>
              <a:t>It is used for the dialogue of all aristocratic &amp; important characters</a:t>
            </a:r>
            <a:endParaRPr lang="en-US" sz="2600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ritannic Bold" pitchFamily="34" charset="0"/>
              </a:rPr>
              <a:t>Key Facts </a:t>
            </a:r>
            <a:r>
              <a:rPr lang="en-US" sz="7200" dirty="0" err="1" smtClean="0">
                <a:solidFill>
                  <a:schemeClr val="bg1"/>
                </a:solidFill>
                <a:latin typeface="Britannic Bold" pitchFamily="34" charset="0"/>
              </a:rPr>
              <a:t>con’t</a:t>
            </a:r>
            <a:endParaRPr lang="en-US" sz="7200" dirty="0">
              <a:solidFill>
                <a:schemeClr val="bg1"/>
              </a:solidFill>
              <a:latin typeface="Britannic Bold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05800" cy="5105400"/>
          </a:xfrm>
        </p:spPr>
        <p:txBody>
          <a:bodyPr>
            <a:noAutofit/>
          </a:bodyPr>
          <a:lstStyle/>
          <a:p>
            <a:r>
              <a:rPr lang="en-US" sz="4400" dirty="0" smtClean="0">
                <a:solidFill>
                  <a:schemeClr val="bg1"/>
                </a:solidFill>
              </a:rPr>
              <a:t>Commoners and minor characters often speak in ordinary prose.</a:t>
            </a:r>
          </a:p>
          <a:p>
            <a:pPr>
              <a:buNone/>
            </a:pPr>
            <a:endParaRPr lang="en-US" sz="4400" dirty="0" smtClean="0">
              <a:solidFill>
                <a:schemeClr val="bg1"/>
              </a:solidFill>
            </a:endParaRPr>
          </a:p>
          <a:p>
            <a:r>
              <a:rPr lang="en-US" sz="4400" dirty="0" smtClean="0">
                <a:solidFill>
                  <a:schemeClr val="bg1"/>
                </a:solidFill>
              </a:rPr>
              <a:t>Prose – Ordinary form of written language.  Most writing that is not poetry, drama, or song.  </a:t>
            </a:r>
            <a:endParaRPr lang="en-US" sz="4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365</TotalTime>
  <Words>389</Words>
  <Application>Microsoft Office PowerPoint</Application>
  <PresentationFormat>On-screen Show (4:3)</PresentationFormat>
  <Paragraphs>49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Julius Caesar</vt:lpstr>
      <vt:lpstr>Key Facts</vt:lpstr>
      <vt:lpstr>Key Facts con’t</vt:lpstr>
      <vt:lpstr>Key Facts con’t</vt:lpstr>
      <vt:lpstr>Key Facts con’t</vt:lpstr>
      <vt:lpstr>Key Facts con’t</vt:lpstr>
      <vt:lpstr>Key Facts con’t</vt:lpstr>
      <vt:lpstr>Key Facts con’t</vt:lpstr>
      <vt:lpstr>Key Facts con’t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Julius Caesar</dc:title>
  <dc:creator>Lesley</dc:creator>
  <cp:lastModifiedBy>pbibb</cp:lastModifiedBy>
  <cp:revision>20</cp:revision>
  <dcterms:created xsi:type="dcterms:W3CDTF">2009-11-29T21:09:28Z</dcterms:created>
  <dcterms:modified xsi:type="dcterms:W3CDTF">2011-01-07T18:29:39Z</dcterms:modified>
</cp:coreProperties>
</file>

<file path=docProps/thumbnail.jpeg>
</file>